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7" r:id="rId2"/>
    <p:sldId id="256" r:id="rId3"/>
  </p:sldIdLst>
  <p:sldSz cx="9906000" cy="6858000" type="A4"/>
  <p:notesSz cx="6805613" cy="9939338"/>
  <p:defaultTextStyle>
    <a:defPPr>
      <a:defRPr lang="ja-JP"/>
    </a:defPPr>
    <a:lvl1pPr algn="l" rtl="0" fontAlgn="base">
      <a:spcBef>
        <a:spcPct val="0"/>
      </a:spcBef>
      <a:spcAft>
        <a:spcPct val="0"/>
      </a:spcAft>
      <a:defRPr kumimoji="1" sz="40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umimoji="1" sz="40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umimoji="1" sz="40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umimoji="1" sz="40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umimoji="1" sz="4000" kern="1200">
        <a:solidFill>
          <a:schemeClr val="tx1"/>
        </a:solidFill>
        <a:latin typeface="Arial" charset="0"/>
        <a:ea typeface="ＭＳ Ｐゴシック" pitchFamily="34" charset="-128"/>
        <a:cs typeface="+mn-cs"/>
      </a:defRPr>
    </a:lvl5pPr>
    <a:lvl6pPr marL="2286000" algn="l" defTabSz="914400" rtl="0" eaLnBrk="1" latinLnBrk="0" hangingPunct="1">
      <a:defRPr kumimoji="1" sz="4000" kern="1200">
        <a:solidFill>
          <a:schemeClr val="tx1"/>
        </a:solidFill>
        <a:latin typeface="Arial" charset="0"/>
        <a:ea typeface="ＭＳ Ｐゴシック" pitchFamily="34" charset="-128"/>
        <a:cs typeface="+mn-cs"/>
      </a:defRPr>
    </a:lvl6pPr>
    <a:lvl7pPr marL="2743200" algn="l" defTabSz="914400" rtl="0" eaLnBrk="1" latinLnBrk="0" hangingPunct="1">
      <a:defRPr kumimoji="1" sz="4000" kern="1200">
        <a:solidFill>
          <a:schemeClr val="tx1"/>
        </a:solidFill>
        <a:latin typeface="Arial" charset="0"/>
        <a:ea typeface="ＭＳ Ｐゴシック" pitchFamily="34" charset="-128"/>
        <a:cs typeface="+mn-cs"/>
      </a:defRPr>
    </a:lvl7pPr>
    <a:lvl8pPr marL="3200400" algn="l" defTabSz="914400" rtl="0" eaLnBrk="1" latinLnBrk="0" hangingPunct="1">
      <a:defRPr kumimoji="1" sz="4000" kern="1200">
        <a:solidFill>
          <a:schemeClr val="tx1"/>
        </a:solidFill>
        <a:latin typeface="Arial" charset="0"/>
        <a:ea typeface="ＭＳ Ｐゴシック" pitchFamily="34" charset="-128"/>
        <a:cs typeface="+mn-cs"/>
      </a:defRPr>
    </a:lvl8pPr>
    <a:lvl9pPr marL="3657600" algn="l" defTabSz="914400" rtl="0" eaLnBrk="1" latinLnBrk="0" hangingPunct="1">
      <a:defRPr kumimoji="1" sz="40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E50"/>
    <a:srgbClr val="3C8C94"/>
    <a:srgbClr val="224B50"/>
    <a:srgbClr val="336600"/>
    <a:srgbClr val="0066FF"/>
    <a:srgbClr val="FF99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73" autoAdjust="0"/>
    <p:restoredTop sz="94660"/>
  </p:normalViewPr>
  <p:slideViewPr>
    <p:cSldViewPr>
      <p:cViewPr varScale="1">
        <p:scale>
          <a:sx n="102" d="100"/>
          <a:sy n="102" d="100"/>
        </p:scale>
        <p:origin x="-96" y="-252"/>
      </p:cViewPr>
      <p:guideLst>
        <p:guide orient="horz" pos="2160"/>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099" cy="496967"/>
          </a:xfrm>
          <a:prstGeom prst="rect">
            <a:avLst/>
          </a:prstGeom>
        </p:spPr>
        <p:txBody>
          <a:bodyPr vert="horz" wrap="square" lIns="93287" tIns="46644" rIns="93287" bIns="46644" numCol="1" anchor="t" anchorCtr="0" compatLnSpc="1">
            <a:prstTxWarp prst="textNoShape">
              <a:avLst/>
            </a:prstTxWarp>
          </a:bodyPr>
          <a:lstStyle>
            <a:lvl1pPr>
              <a:defRPr sz="1200"/>
            </a:lvl1pPr>
          </a:lstStyle>
          <a:p>
            <a:endParaRPr lang="ja-JP" altLang="en-US"/>
          </a:p>
        </p:txBody>
      </p:sp>
      <p:sp>
        <p:nvSpPr>
          <p:cNvPr id="3" name="日付プレースホルダ 2"/>
          <p:cNvSpPr>
            <a:spLocks noGrp="1"/>
          </p:cNvSpPr>
          <p:nvPr>
            <p:ph type="dt" idx="1"/>
          </p:nvPr>
        </p:nvSpPr>
        <p:spPr>
          <a:xfrm>
            <a:off x="3854939" y="0"/>
            <a:ext cx="2949099" cy="496967"/>
          </a:xfrm>
          <a:prstGeom prst="rect">
            <a:avLst/>
          </a:prstGeom>
        </p:spPr>
        <p:txBody>
          <a:bodyPr vert="horz" wrap="square" lIns="93287" tIns="46644" rIns="93287" bIns="46644" numCol="1" anchor="t" anchorCtr="0" compatLnSpc="1">
            <a:prstTxWarp prst="textNoShape">
              <a:avLst/>
            </a:prstTxWarp>
          </a:bodyPr>
          <a:lstStyle>
            <a:lvl1pPr algn="r">
              <a:defRPr sz="1200"/>
            </a:lvl1pPr>
          </a:lstStyle>
          <a:p>
            <a:fld id="{CA3E4302-F866-496F-B995-424D3414161A}" type="datetimeFigureOut">
              <a:rPr lang="ja-JP" altLang="en-US"/>
              <a:pPr/>
              <a:t>2009/5/22</a:t>
            </a:fld>
            <a:endParaRPr lang="ja-JP" altLang="en-US"/>
          </a:p>
        </p:txBody>
      </p:sp>
      <p:sp>
        <p:nvSpPr>
          <p:cNvPr id="4" name="スライド イメージ プレースホルダ 3"/>
          <p:cNvSpPr>
            <a:spLocks noGrp="1" noRot="1" noChangeAspect="1"/>
          </p:cNvSpPr>
          <p:nvPr>
            <p:ph type="sldImg" idx="2"/>
          </p:nvPr>
        </p:nvSpPr>
        <p:spPr>
          <a:xfrm>
            <a:off x="711200" y="746125"/>
            <a:ext cx="5383213" cy="3727450"/>
          </a:xfrm>
          <a:prstGeom prst="rect">
            <a:avLst/>
          </a:prstGeom>
          <a:noFill/>
          <a:ln w="12700">
            <a:solidFill>
              <a:prstClr val="black"/>
            </a:solidFill>
          </a:ln>
        </p:spPr>
        <p:txBody>
          <a:bodyPr vert="horz" lIns="93287" tIns="46644" rIns="93287" bIns="46644" rtlCol="0" anchor="ctr"/>
          <a:lstStyle/>
          <a:p>
            <a:pPr lvl="0"/>
            <a:endParaRPr lang="ja-JP" altLang="en-US" noProof="0" smtClean="0"/>
          </a:p>
        </p:txBody>
      </p:sp>
      <p:sp>
        <p:nvSpPr>
          <p:cNvPr id="5" name="ノート プレースホルダ 4"/>
          <p:cNvSpPr>
            <a:spLocks noGrp="1"/>
          </p:cNvSpPr>
          <p:nvPr>
            <p:ph type="body" sz="quarter" idx="3"/>
          </p:nvPr>
        </p:nvSpPr>
        <p:spPr>
          <a:xfrm>
            <a:off x="680562" y="4721186"/>
            <a:ext cx="5444490" cy="4472702"/>
          </a:xfrm>
          <a:prstGeom prst="rect">
            <a:avLst/>
          </a:prstGeom>
        </p:spPr>
        <p:txBody>
          <a:bodyPr vert="horz" wrap="square" lIns="93287" tIns="46644" rIns="93287" bIns="46644" numCol="1" anchor="t" anchorCtr="0" compatLnSpc="1">
            <a:prstTxWarp prst="textNoShape">
              <a:avLst/>
            </a:prstTxWarp>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6" name="フッター プレースホルダ 5"/>
          <p:cNvSpPr>
            <a:spLocks noGrp="1"/>
          </p:cNvSpPr>
          <p:nvPr>
            <p:ph type="ftr" sz="quarter" idx="4"/>
          </p:nvPr>
        </p:nvSpPr>
        <p:spPr>
          <a:xfrm>
            <a:off x="0" y="9440646"/>
            <a:ext cx="2949099" cy="496967"/>
          </a:xfrm>
          <a:prstGeom prst="rect">
            <a:avLst/>
          </a:prstGeom>
        </p:spPr>
        <p:txBody>
          <a:bodyPr vert="horz" wrap="square" lIns="93287" tIns="46644" rIns="93287" bIns="46644" numCol="1" anchor="b" anchorCtr="0" compatLnSpc="1">
            <a:prstTxWarp prst="textNoShape">
              <a:avLst/>
            </a:prstTxWarp>
          </a:bodyPr>
          <a:lstStyle>
            <a:lvl1pPr>
              <a:defRPr sz="1200"/>
            </a:lvl1pPr>
          </a:lstStyle>
          <a:p>
            <a:endParaRPr lang="ja-JP" altLang="en-US"/>
          </a:p>
        </p:txBody>
      </p:sp>
      <p:sp>
        <p:nvSpPr>
          <p:cNvPr id="7" name="スライド番号プレースホルダ 6"/>
          <p:cNvSpPr>
            <a:spLocks noGrp="1"/>
          </p:cNvSpPr>
          <p:nvPr>
            <p:ph type="sldNum" sz="quarter" idx="5"/>
          </p:nvPr>
        </p:nvSpPr>
        <p:spPr>
          <a:xfrm>
            <a:off x="3854939" y="9440646"/>
            <a:ext cx="2949099" cy="496967"/>
          </a:xfrm>
          <a:prstGeom prst="rect">
            <a:avLst/>
          </a:prstGeom>
        </p:spPr>
        <p:txBody>
          <a:bodyPr vert="horz" wrap="square" lIns="93287" tIns="46644" rIns="93287" bIns="46644" numCol="1" anchor="b" anchorCtr="0" compatLnSpc="1">
            <a:prstTxWarp prst="textNoShape">
              <a:avLst/>
            </a:prstTxWarp>
          </a:bodyPr>
          <a:lstStyle>
            <a:lvl1pPr algn="r">
              <a:defRPr sz="1200"/>
            </a:lvl1pPr>
          </a:lstStyle>
          <a:p>
            <a:fld id="{B4CEB900-0C39-451F-8F72-063611F7DEB4}"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 1"/>
          <p:cNvSpPr>
            <a:spLocks noGrp="1" noRot="1" noChangeAspect="1" noTextEdit="1"/>
          </p:cNvSpPr>
          <p:nvPr>
            <p:ph type="sldImg"/>
          </p:nvPr>
        </p:nvSpPr>
        <p:spPr bwMode="auto">
          <a:xfrm>
            <a:off x="711200" y="746125"/>
            <a:ext cx="5383213" cy="3727450"/>
          </a:xfrm>
          <a:noFill/>
          <a:ln>
            <a:solidFill>
              <a:srgbClr val="000000"/>
            </a:solidFill>
            <a:miter lim="800000"/>
            <a:headEnd/>
            <a:tailEnd/>
          </a:ln>
        </p:spPr>
      </p:sp>
      <p:sp>
        <p:nvSpPr>
          <p:cNvPr id="5123" name="ノート プレースホルダ 2"/>
          <p:cNvSpPr>
            <a:spLocks noGrp="1"/>
          </p:cNvSpPr>
          <p:nvPr>
            <p:ph type="body" idx="1"/>
          </p:nvPr>
        </p:nvSpPr>
        <p:spPr bwMode="auto">
          <a:noFill/>
        </p:spPr>
        <p:txBody>
          <a:bodyPr/>
          <a:lstStyle/>
          <a:p>
            <a:pPr>
              <a:spcBef>
                <a:spcPct val="0"/>
              </a:spcBef>
            </a:pPr>
            <a:endParaRPr lang="ja-JP" altLang="en-US" smtClean="0"/>
          </a:p>
        </p:txBody>
      </p:sp>
      <p:sp>
        <p:nvSpPr>
          <p:cNvPr id="5124" name="スライド番号プレースホルダ 3"/>
          <p:cNvSpPr>
            <a:spLocks noGrp="1"/>
          </p:cNvSpPr>
          <p:nvPr>
            <p:ph type="sldNum" sz="quarter" idx="5"/>
          </p:nvPr>
        </p:nvSpPr>
        <p:spPr bwMode="auto">
          <a:noFill/>
          <a:ln>
            <a:miter lim="800000"/>
            <a:headEnd/>
            <a:tailEnd/>
          </a:ln>
        </p:spPr>
        <p:txBody>
          <a:bodyPr/>
          <a:lstStyle/>
          <a:p>
            <a:fld id="{B98DB3B9-919D-40D1-AD2F-C83468DB8905}" type="slidenum">
              <a:rPr lang="ja-JP" altLang="en-US"/>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p:cNvSpPr>
            <a:spLocks noGrp="1" noRot="1" noChangeAspect="1" noTextEdit="1"/>
          </p:cNvSpPr>
          <p:nvPr>
            <p:ph type="sldImg"/>
          </p:nvPr>
        </p:nvSpPr>
        <p:spPr bwMode="auto">
          <a:xfrm>
            <a:off x="711200" y="746125"/>
            <a:ext cx="5383213" cy="3727450"/>
          </a:xfrm>
          <a:noFill/>
          <a:ln>
            <a:solidFill>
              <a:srgbClr val="000000"/>
            </a:solidFill>
            <a:miter lim="800000"/>
            <a:headEnd/>
            <a:tailEnd/>
          </a:ln>
        </p:spPr>
      </p:sp>
      <p:sp>
        <p:nvSpPr>
          <p:cNvPr id="6147" name="ノート プレースホルダ 2"/>
          <p:cNvSpPr>
            <a:spLocks noGrp="1"/>
          </p:cNvSpPr>
          <p:nvPr>
            <p:ph type="body" idx="1"/>
          </p:nvPr>
        </p:nvSpPr>
        <p:spPr bwMode="auto">
          <a:noFill/>
        </p:spPr>
        <p:txBody>
          <a:bodyPr/>
          <a:lstStyle/>
          <a:p>
            <a:pPr>
              <a:spcBef>
                <a:spcPct val="0"/>
              </a:spcBef>
            </a:pPr>
            <a:endParaRPr lang="ja-JP" altLang="en-US" smtClean="0"/>
          </a:p>
        </p:txBody>
      </p:sp>
      <p:sp>
        <p:nvSpPr>
          <p:cNvPr id="6148" name="スライド番号プレースホルダ 3"/>
          <p:cNvSpPr>
            <a:spLocks noGrp="1"/>
          </p:cNvSpPr>
          <p:nvPr>
            <p:ph type="sldNum" sz="quarter" idx="5"/>
          </p:nvPr>
        </p:nvSpPr>
        <p:spPr bwMode="auto">
          <a:noFill/>
          <a:ln>
            <a:miter lim="800000"/>
            <a:headEnd/>
            <a:tailEnd/>
          </a:ln>
        </p:spPr>
        <p:txBody>
          <a:bodyPr/>
          <a:lstStyle/>
          <a:p>
            <a:fld id="{E5D00A28-B8F3-40AC-8185-4CD1692EB27B}" type="slidenum">
              <a:rPr lang="ja-JP" altLang="en-US"/>
              <a:pPr/>
              <a:t>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4272219-E257-48F5-A479-2601723D7D0E}"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624A146-10DA-4E29-B942-D25FC7DD29AD}"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BFFCDAB-1639-4D8E-8877-7B7AA14E68E8}"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5D75735-C317-48D5-AC33-2A2D9CAD41D0}"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73D7458-C580-4D0C-A9A7-73E126E45887}"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6D47A6C1-8D53-472A-A0EF-41EAD551BC2C}"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660BC2E8-2B8D-46BF-BA05-59F80D4B1482}"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0DD5707D-6EED-422A-9E38-88D39C723713}"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5FA8AB19-C255-4D8F-A96A-876B82F18CFB}"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24646475-03CA-438B-8285-01E8EC7DC88A}"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2E6C1B2-63CD-44B6-BE0F-ACAA5BCF9E60}"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F740253-B4AE-4746-B6B0-1A02B807369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emf"/><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jpe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Text Box 45"/>
          <p:cNvSpPr txBox="1">
            <a:spLocks noChangeArrowheads="1"/>
          </p:cNvSpPr>
          <p:nvPr/>
        </p:nvSpPr>
        <p:spPr bwMode="auto">
          <a:xfrm>
            <a:off x="6965170" y="5394325"/>
            <a:ext cx="2940830" cy="1477328"/>
          </a:xfrm>
          <a:prstGeom prst="rect">
            <a:avLst/>
          </a:prstGeom>
          <a:noFill/>
          <a:ln w="9525">
            <a:noFill/>
            <a:miter lim="800000"/>
            <a:headEnd/>
            <a:tailEnd/>
          </a:ln>
        </p:spPr>
        <p:txBody>
          <a:bodyPr wrap="square">
            <a:spAutoFit/>
          </a:bodyPr>
          <a:lstStyle/>
          <a:p>
            <a:pPr marL="342900" indent="-342900" algn="just" defTabSz="274320">
              <a:tabLst>
                <a:tab pos="182880" algn="l"/>
              </a:tabLst>
            </a:pPr>
            <a:r>
              <a:rPr lang="en-US" altLang="ja-JP" sz="900" dirty="0" smtClean="0"/>
              <a:t>To evaluate effects of local environmental change on social-ecological systems,</a:t>
            </a:r>
          </a:p>
          <a:p>
            <a:pPr marL="342900" indent="-342900" algn="just" defTabSz="274320">
              <a:tabLst>
                <a:tab pos="182880" algn="l"/>
              </a:tabLst>
            </a:pPr>
            <a:r>
              <a:rPr lang="en-US" altLang="ja-JP" sz="900" dirty="0" smtClean="0"/>
              <a:t>To identify factors that determine a capacity of household and community to recover from shocks, and the role of institutions on strengthening resilience,</a:t>
            </a:r>
          </a:p>
          <a:p>
            <a:pPr marL="342900" indent="-342900" algn="just" defTabSz="274320">
              <a:tabLst>
                <a:tab pos="182880" algn="l"/>
              </a:tabLst>
            </a:pPr>
            <a:r>
              <a:rPr lang="en-US" altLang="ja-JP" sz="900" dirty="0" smtClean="0"/>
              <a:t>To provide policy recommendations on enhancing the resilience of the rural population against environmental variability.</a:t>
            </a:r>
          </a:p>
          <a:p>
            <a:pPr marL="342900" indent="-342900" algn="just"/>
            <a:endParaRPr lang="en-US" altLang="ja-JP" sz="900" dirty="0"/>
          </a:p>
        </p:txBody>
      </p:sp>
      <p:sp>
        <p:nvSpPr>
          <p:cNvPr id="2050" name="Rectangle 6"/>
          <p:cNvSpPr>
            <a:spLocks noGrp="1" noChangeArrowheads="1"/>
          </p:cNvSpPr>
          <p:nvPr>
            <p:ph type="ctrTitle"/>
          </p:nvPr>
        </p:nvSpPr>
        <p:spPr>
          <a:xfrm>
            <a:off x="0" y="-26988"/>
            <a:ext cx="9906000" cy="506413"/>
          </a:xfrm>
          <a:solidFill>
            <a:srgbClr val="FF6600"/>
          </a:solidFill>
        </p:spPr>
        <p:txBody>
          <a:bodyPr/>
          <a:lstStyle/>
          <a:p>
            <a:pPr algn="l" eaLnBrk="1" hangingPunct="1"/>
            <a:r>
              <a:rPr lang="en-US" altLang="ja-JP" sz="1400" i="1" dirty="0" smtClean="0"/>
              <a:t>For An Enhancement of Farmer’s Resilience in Zambia and SAT Region</a:t>
            </a:r>
          </a:p>
        </p:txBody>
      </p:sp>
      <p:sp>
        <p:nvSpPr>
          <p:cNvPr id="2052" name="Text Box 8"/>
          <p:cNvSpPr txBox="1">
            <a:spLocks noChangeArrowheads="1"/>
          </p:cNvSpPr>
          <p:nvPr/>
        </p:nvSpPr>
        <p:spPr bwMode="auto">
          <a:xfrm>
            <a:off x="116946" y="431800"/>
            <a:ext cx="2089033" cy="338554"/>
          </a:xfrm>
          <a:prstGeom prst="rect">
            <a:avLst/>
          </a:prstGeom>
          <a:noFill/>
          <a:ln w="9525">
            <a:noFill/>
            <a:miter lim="800000"/>
            <a:headEnd/>
            <a:tailEnd/>
          </a:ln>
        </p:spPr>
        <p:txBody>
          <a:bodyPr wrap="none">
            <a:spAutoFit/>
          </a:bodyPr>
          <a:lstStyle/>
          <a:p>
            <a:r>
              <a:rPr lang="en-US" altLang="ja-JP" sz="1600" b="1" i="1" dirty="0" smtClean="0">
                <a:solidFill>
                  <a:srgbClr val="224B50"/>
                </a:solidFill>
              </a:rPr>
              <a:t>Research Objective</a:t>
            </a:r>
            <a:endParaRPr lang="en-US" altLang="ja-JP" sz="1600" b="1" i="1" dirty="0">
              <a:solidFill>
                <a:srgbClr val="224B50"/>
              </a:solidFill>
            </a:endParaRPr>
          </a:p>
        </p:txBody>
      </p:sp>
      <p:sp>
        <p:nvSpPr>
          <p:cNvPr id="2053" name="Line 9"/>
          <p:cNvSpPr>
            <a:spLocks noChangeShapeType="1"/>
          </p:cNvSpPr>
          <p:nvPr/>
        </p:nvSpPr>
        <p:spPr bwMode="auto">
          <a:xfrm>
            <a:off x="194338" y="768350"/>
            <a:ext cx="3042311" cy="0"/>
          </a:xfrm>
          <a:prstGeom prst="line">
            <a:avLst/>
          </a:prstGeom>
          <a:noFill/>
          <a:ln w="38100">
            <a:solidFill>
              <a:schemeClr val="tx1"/>
            </a:solidFill>
            <a:round/>
            <a:headEnd/>
            <a:tailEnd/>
          </a:ln>
        </p:spPr>
        <p:txBody>
          <a:bodyPr/>
          <a:lstStyle/>
          <a:p>
            <a:endParaRPr lang="en-US"/>
          </a:p>
        </p:txBody>
      </p:sp>
      <p:grpSp>
        <p:nvGrpSpPr>
          <p:cNvPr id="2054" name="Group 27"/>
          <p:cNvGrpSpPr>
            <a:grpSpLocks/>
          </p:cNvGrpSpPr>
          <p:nvPr/>
        </p:nvGrpSpPr>
        <p:grpSpPr bwMode="auto">
          <a:xfrm>
            <a:off x="3095612" y="3500438"/>
            <a:ext cx="4024341" cy="3500462"/>
            <a:chOff x="3311" y="617"/>
            <a:chExt cx="2336" cy="2132"/>
          </a:xfrm>
        </p:grpSpPr>
        <p:sp>
          <p:nvSpPr>
            <p:cNvPr id="2074" name="Oval 15"/>
            <p:cNvSpPr>
              <a:spLocks noChangeArrowheads="1"/>
            </p:cNvSpPr>
            <p:nvPr/>
          </p:nvSpPr>
          <p:spPr bwMode="auto">
            <a:xfrm>
              <a:off x="3311" y="617"/>
              <a:ext cx="2336" cy="2132"/>
            </a:xfrm>
            <a:prstGeom prst="ellipse">
              <a:avLst/>
            </a:prstGeom>
            <a:solidFill>
              <a:srgbClr val="339966">
                <a:alpha val="50195"/>
              </a:srgbClr>
            </a:solidFill>
            <a:ln w="9525">
              <a:noFill/>
              <a:round/>
              <a:headEnd/>
              <a:tailEnd/>
            </a:ln>
          </p:spPr>
          <p:txBody>
            <a:bodyPr wrap="none" anchor="ctr"/>
            <a:lstStyle/>
            <a:p>
              <a:endParaRPr lang="en-US" altLang="ja-JP"/>
            </a:p>
          </p:txBody>
        </p:sp>
        <p:pic>
          <p:nvPicPr>
            <p:cNvPr id="2075" name="Picture 10"/>
            <p:cNvPicPr>
              <a:picLocks noChangeAspect="1" noChangeArrowheads="1"/>
            </p:cNvPicPr>
            <p:nvPr/>
          </p:nvPicPr>
          <p:blipFill>
            <a:blip r:embed="rId3"/>
            <a:srcRect/>
            <a:stretch>
              <a:fillRect/>
            </a:stretch>
          </p:blipFill>
          <p:spPr bwMode="auto">
            <a:xfrm>
              <a:off x="3401" y="617"/>
              <a:ext cx="1058" cy="985"/>
            </a:xfrm>
            <a:prstGeom prst="rect">
              <a:avLst/>
            </a:prstGeom>
            <a:noFill/>
            <a:ln w="9525">
              <a:noFill/>
              <a:miter lim="800000"/>
              <a:headEnd/>
              <a:tailEnd/>
            </a:ln>
          </p:spPr>
        </p:pic>
        <p:pic>
          <p:nvPicPr>
            <p:cNvPr id="2076" name="Picture 11"/>
            <p:cNvPicPr>
              <a:picLocks noChangeAspect="1" noChangeArrowheads="1"/>
            </p:cNvPicPr>
            <p:nvPr/>
          </p:nvPicPr>
          <p:blipFill>
            <a:blip r:embed="rId4"/>
            <a:srcRect/>
            <a:stretch>
              <a:fillRect/>
            </a:stretch>
          </p:blipFill>
          <p:spPr bwMode="auto">
            <a:xfrm>
              <a:off x="4490" y="617"/>
              <a:ext cx="1043" cy="978"/>
            </a:xfrm>
            <a:prstGeom prst="rect">
              <a:avLst/>
            </a:prstGeom>
            <a:noFill/>
            <a:ln w="9525">
              <a:noFill/>
              <a:miter lim="800000"/>
              <a:headEnd/>
              <a:tailEnd/>
            </a:ln>
          </p:spPr>
        </p:pic>
        <p:pic>
          <p:nvPicPr>
            <p:cNvPr id="2077" name="Picture 12"/>
            <p:cNvPicPr>
              <a:picLocks noChangeAspect="1" noChangeArrowheads="1"/>
            </p:cNvPicPr>
            <p:nvPr/>
          </p:nvPicPr>
          <p:blipFill>
            <a:blip r:embed="rId5"/>
            <a:srcRect/>
            <a:stretch>
              <a:fillRect/>
            </a:stretch>
          </p:blipFill>
          <p:spPr bwMode="auto">
            <a:xfrm>
              <a:off x="3392" y="1701"/>
              <a:ext cx="1053" cy="994"/>
            </a:xfrm>
            <a:prstGeom prst="rect">
              <a:avLst/>
            </a:prstGeom>
            <a:noFill/>
            <a:ln w="9525">
              <a:noFill/>
              <a:miter lim="800000"/>
              <a:headEnd/>
              <a:tailEnd/>
            </a:ln>
          </p:spPr>
        </p:pic>
        <p:pic>
          <p:nvPicPr>
            <p:cNvPr id="2078" name="Picture 14"/>
            <p:cNvPicPr>
              <a:picLocks noChangeAspect="1" noChangeArrowheads="1"/>
            </p:cNvPicPr>
            <p:nvPr/>
          </p:nvPicPr>
          <p:blipFill>
            <a:blip r:embed="rId6"/>
            <a:srcRect/>
            <a:stretch>
              <a:fillRect/>
            </a:stretch>
          </p:blipFill>
          <p:spPr bwMode="auto">
            <a:xfrm>
              <a:off x="4487" y="1705"/>
              <a:ext cx="1092" cy="972"/>
            </a:xfrm>
            <a:prstGeom prst="rect">
              <a:avLst/>
            </a:prstGeom>
            <a:noFill/>
            <a:ln w="9525">
              <a:noFill/>
              <a:miter lim="800000"/>
              <a:headEnd/>
              <a:tailEnd/>
            </a:ln>
          </p:spPr>
        </p:pic>
      </p:grpSp>
      <p:sp>
        <p:nvSpPr>
          <p:cNvPr id="2055" name="Text Box 16"/>
          <p:cNvSpPr txBox="1">
            <a:spLocks noChangeArrowheads="1"/>
          </p:cNvSpPr>
          <p:nvPr/>
        </p:nvSpPr>
        <p:spPr bwMode="auto">
          <a:xfrm>
            <a:off x="3482579" y="430214"/>
            <a:ext cx="3150221" cy="338554"/>
          </a:xfrm>
          <a:prstGeom prst="rect">
            <a:avLst/>
          </a:prstGeom>
          <a:noFill/>
          <a:ln w="9525">
            <a:noFill/>
            <a:miter lim="800000"/>
            <a:headEnd/>
            <a:tailEnd/>
          </a:ln>
        </p:spPr>
        <p:txBody>
          <a:bodyPr wrap="none">
            <a:spAutoFit/>
          </a:bodyPr>
          <a:lstStyle/>
          <a:p>
            <a:r>
              <a:rPr lang="en-US" altLang="ja-JP" sz="1600" b="1" i="1" dirty="0">
                <a:solidFill>
                  <a:schemeClr val="accent5">
                    <a:lumMod val="25000"/>
                  </a:schemeClr>
                </a:solidFill>
              </a:rPr>
              <a:t>Methodologies &amp; Organization</a:t>
            </a:r>
          </a:p>
        </p:txBody>
      </p:sp>
      <p:sp>
        <p:nvSpPr>
          <p:cNvPr id="2056" name="Line 17"/>
          <p:cNvSpPr>
            <a:spLocks noChangeShapeType="1"/>
          </p:cNvSpPr>
          <p:nvPr/>
        </p:nvSpPr>
        <p:spPr bwMode="auto">
          <a:xfrm>
            <a:off x="3596085" y="766763"/>
            <a:ext cx="3042311" cy="0"/>
          </a:xfrm>
          <a:prstGeom prst="line">
            <a:avLst/>
          </a:prstGeom>
          <a:noFill/>
          <a:ln w="38100">
            <a:solidFill>
              <a:schemeClr val="tx1"/>
            </a:solidFill>
            <a:round/>
            <a:headEnd/>
            <a:tailEnd/>
          </a:ln>
        </p:spPr>
        <p:txBody>
          <a:bodyPr/>
          <a:lstStyle/>
          <a:p>
            <a:endParaRPr lang="en-US"/>
          </a:p>
        </p:txBody>
      </p:sp>
      <p:pic>
        <p:nvPicPr>
          <p:cNvPr id="2057" name="Picture 18" descr="e2006_1-3_p02"/>
          <p:cNvPicPr>
            <a:picLocks noChangeAspect="1" noChangeArrowheads="1"/>
          </p:cNvPicPr>
          <p:nvPr/>
        </p:nvPicPr>
        <p:blipFill>
          <a:blip r:embed="rId7"/>
          <a:srcRect/>
          <a:stretch>
            <a:fillRect/>
          </a:stretch>
        </p:blipFill>
        <p:spPr bwMode="auto">
          <a:xfrm>
            <a:off x="3792133" y="857233"/>
            <a:ext cx="2419755" cy="1393705"/>
          </a:xfrm>
          <a:prstGeom prst="rect">
            <a:avLst/>
          </a:prstGeom>
          <a:noFill/>
          <a:ln w="9525">
            <a:noFill/>
            <a:miter lim="800000"/>
            <a:headEnd/>
            <a:tailEnd/>
          </a:ln>
        </p:spPr>
      </p:pic>
      <p:sp>
        <p:nvSpPr>
          <p:cNvPr id="2058" name="Text Box 19"/>
          <p:cNvSpPr txBox="1">
            <a:spLocks noChangeArrowheads="1"/>
          </p:cNvSpPr>
          <p:nvPr/>
        </p:nvSpPr>
        <p:spPr bwMode="auto">
          <a:xfrm>
            <a:off x="3612533" y="2214554"/>
            <a:ext cx="2666114" cy="253916"/>
          </a:xfrm>
          <a:prstGeom prst="rect">
            <a:avLst/>
          </a:prstGeom>
          <a:noFill/>
          <a:ln w="9525">
            <a:noFill/>
            <a:miter lim="800000"/>
            <a:headEnd/>
            <a:tailEnd/>
          </a:ln>
        </p:spPr>
        <p:txBody>
          <a:bodyPr wrap="none">
            <a:spAutoFit/>
          </a:bodyPr>
          <a:lstStyle/>
          <a:p>
            <a:r>
              <a:rPr lang="en-US" altLang="ja-JP" sz="1050" b="1" dirty="0">
                <a:solidFill>
                  <a:srgbClr val="0066FF"/>
                </a:solidFill>
              </a:rPr>
              <a:t>Inter-relationship between four themes</a:t>
            </a:r>
          </a:p>
        </p:txBody>
      </p:sp>
      <p:sp>
        <p:nvSpPr>
          <p:cNvPr id="2061" name="Text Box 22"/>
          <p:cNvSpPr txBox="1">
            <a:spLocks noChangeArrowheads="1"/>
          </p:cNvSpPr>
          <p:nvPr/>
        </p:nvSpPr>
        <p:spPr bwMode="auto">
          <a:xfrm>
            <a:off x="0" y="3000372"/>
            <a:ext cx="3095613" cy="861774"/>
          </a:xfrm>
          <a:prstGeom prst="rect">
            <a:avLst/>
          </a:prstGeom>
          <a:noFill/>
          <a:ln w="9525">
            <a:noFill/>
            <a:miter lim="800000"/>
            <a:headEnd/>
            <a:tailEnd/>
          </a:ln>
        </p:spPr>
        <p:txBody>
          <a:bodyPr wrap="square">
            <a:spAutoFit/>
          </a:bodyPr>
          <a:lstStyle/>
          <a:p>
            <a:pPr marL="342900" indent="-342900" algn="just"/>
            <a:r>
              <a:rPr lang="en-US" altLang="ja-JP" sz="1000" dirty="0" smtClean="0"/>
              <a:t>This </a:t>
            </a:r>
            <a:r>
              <a:rPr lang="en-US" altLang="ja-JP" sz="1000" dirty="0"/>
              <a:t>project aims at identifying </a:t>
            </a:r>
            <a:r>
              <a:rPr lang="en-US" altLang="ja-JP" sz="1000" dirty="0" smtClean="0"/>
              <a:t>factors </a:t>
            </a:r>
            <a:r>
              <a:rPr lang="en-US" altLang="ja-JP" sz="1000" dirty="0"/>
              <a:t>affecting resilience and the ways to enhance the resilience of rural small</a:t>
            </a:r>
            <a:r>
              <a:rPr lang="ja-JP" altLang="en-US" sz="1000"/>
              <a:t> </a:t>
            </a:r>
            <a:r>
              <a:rPr lang="en-US" altLang="ja-JP" sz="1000" dirty="0"/>
              <a:t>holders in developing countries against environmental variability.</a:t>
            </a:r>
          </a:p>
          <a:p>
            <a:pPr marL="342900" indent="-342900" algn="just"/>
            <a:endParaRPr lang="en-US" altLang="ja-JP" sz="1000" dirty="0"/>
          </a:p>
        </p:txBody>
      </p:sp>
      <p:pic>
        <p:nvPicPr>
          <p:cNvPr id="2062" name="図 2" descr="DSCF7739.JPG"/>
          <p:cNvPicPr>
            <a:picLocks noChangeAspect="1"/>
          </p:cNvPicPr>
          <p:nvPr/>
        </p:nvPicPr>
        <p:blipFill>
          <a:blip r:embed="rId8"/>
          <a:srcRect/>
          <a:stretch>
            <a:fillRect/>
          </a:stretch>
        </p:blipFill>
        <p:spPr bwMode="auto">
          <a:xfrm>
            <a:off x="1779963" y="5500702"/>
            <a:ext cx="1248569" cy="863600"/>
          </a:xfrm>
          <a:prstGeom prst="rect">
            <a:avLst/>
          </a:prstGeom>
          <a:noFill/>
          <a:ln w="9525">
            <a:noFill/>
            <a:miter lim="800000"/>
            <a:headEnd/>
            <a:tailEnd/>
          </a:ln>
        </p:spPr>
      </p:pic>
      <p:pic>
        <p:nvPicPr>
          <p:cNvPr id="2063" name="図 1" descr="P6280134.JPG"/>
          <p:cNvPicPr>
            <a:picLocks noChangeAspect="1"/>
          </p:cNvPicPr>
          <p:nvPr/>
        </p:nvPicPr>
        <p:blipFill>
          <a:blip r:embed="rId9" cstate="print"/>
          <a:srcRect r="7813" b="11458"/>
          <a:stretch>
            <a:fillRect/>
          </a:stretch>
        </p:blipFill>
        <p:spPr bwMode="auto">
          <a:xfrm>
            <a:off x="8464815" y="2571750"/>
            <a:ext cx="1289844" cy="857250"/>
          </a:xfrm>
          <a:prstGeom prst="rect">
            <a:avLst/>
          </a:prstGeom>
          <a:noFill/>
          <a:ln w="9525">
            <a:noFill/>
            <a:miter lim="800000"/>
            <a:headEnd/>
            <a:tailEnd/>
          </a:ln>
        </p:spPr>
      </p:pic>
      <p:pic>
        <p:nvPicPr>
          <p:cNvPr id="2064" name="Picture 42"/>
          <p:cNvPicPr>
            <a:picLocks noChangeAspect="1" noChangeArrowheads="1"/>
          </p:cNvPicPr>
          <p:nvPr/>
        </p:nvPicPr>
        <p:blipFill>
          <a:blip r:embed="rId10"/>
          <a:srcRect/>
          <a:stretch>
            <a:fillRect/>
          </a:stretch>
        </p:blipFill>
        <p:spPr bwMode="auto">
          <a:xfrm>
            <a:off x="8463095" y="928670"/>
            <a:ext cx="1176338" cy="814387"/>
          </a:xfrm>
          <a:prstGeom prst="rect">
            <a:avLst/>
          </a:prstGeom>
          <a:noFill/>
          <a:ln w="9525">
            <a:noFill/>
            <a:miter lim="800000"/>
            <a:headEnd/>
            <a:tailEnd/>
          </a:ln>
        </p:spPr>
      </p:pic>
      <p:sp>
        <p:nvSpPr>
          <p:cNvPr id="2065" name="Text Box 43"/>
          <p:cNvSpPr txBox="1">
            <a:spLocks noChangeArrowheads="1"/>
          </p:cNvSpPr>
          <p:nvPr/>
        </p:nvSpPr>
        <p:spPr bwMode="auto">
          <a:xfrm>
            <a:off x="6810388" y="5000636"/>
            <a:ext cx="1707519" cy="307777"/>
          </a:xfrm>
          <a:prstGeom prst="rect">
            <a:avLst/>
          </a:prstGeom>
          <a:noFill/>
          <a:ln w="9525">
            <a:noFill/>
            <a:miter lim="800000"/>
            <a:headEnd/>
            <a:tailEnd/>
          </a:ln>
        </p:spPr>
        <p:txBody>
          <a:bodyPr wrap="none">
            <a:spAutoFit/>
          </a:bodyPr>
          <a:lstStyle/>
          <a:p>
            <a:r>
              <a:rPr lang="en-US" altLang="ja-JP" sz="1400" i="1" dirty="0" smtClean="0"/>
              <a:t>Expected Outcome</a:t>
            </a:r>
            <a:endParaRPr lang="en-US" altLang="ja-JP" sz="1600" i="1" dirty="0"/>
          </a:p>
        </p:txBody>
      </p:sp>
      <p:sp>
        <p:nvSpPr>
          <p:cNvPr id="2066" name="Line 44"/>
          <p:cNvSpPr>
            <a:spLocks noChangeShapeType="1"/>
          </p:cNvSpPr>
          <p:nvPr/>
        </p:nvSpPr>
        <p:spPr bwMode="auto">
          <a:xfrm>
            <a:off x="6863724" y="5349875"/>
            <a:ext cx="3042311" cy="0"/>
          </a:xfrm>
          <a:prstGeom prst="line">
            <a:avLst/>
          </a:prstGeom>
          <a:noFill/>
          <a:ln w="38100">
            <a:solidFill>
              <a:schemeClr val="tx1"/>
            </a:solidFill>
            <a:round/>
            <a:headEnd/>
            <a:tailEnd/>
          </a:ln>
        </p:spPr>
        <p:txBody>
          <a:bodyPr/>
          <a:lstStyle/>
          <a:p>
            <a:endParaRPr lang="en-US"/>
          </a:p>
        </p:txBody>
      </p:sp>
      <p:pic>
        <p:nvPicPr>
          <p:cNvPr id="2068" name="Picture 46"/>
          <p:cNvPicPr>
            <a:picLocks noChangeAspect="1" noChangeArrowheads="1"/>
          </p:cNvPicPr>
          <p:nvPr/>
        </p:nvPicPr>
        <p:blipFill>
          <a:blip r:embed="rId11"/>
          <a:srcRect/>
          <a:stretch>
            <a:fillRect/>
          </a:stretch>
        </p:blipFill>
        <p:spPr bwMode="auto">
          <a:xfrm>
            <a:off x="464313" y="4286256"/>
            <a:ext cx="1248569" cy="863600"/>
          </a:xfrm>
          <a:prstGeom prst="rect">
            <a:avLst/>
          </a:prstGeom>
          <a:noFill/>
          <a:ln w="9525">
            <a:noFill/>
            <a:miter lim="800000"/>
            <a:headEnd/>
            <a:tailEnd/>
          </a:ln>
        </p:spPr>
      </p:pic>
      <p:pic>
        <p:nvPicPr>
          <p:cNvPr id="2069" name="Picture 47" descr="msotw9_temp0"/>
          <p:cNvPicPr>
            <a:picLocks noChangeAspect="1" noChangeArrowheads="1"/>
          </p:cNvPicPr>
          <p:nvPr/>
        </p:nvPicPr>
        <p:blipFill>
          <a:blip r:embed="rId12"/>
          <a:srcRect/>
          <a:stretch>
            <a:fillRect/>
          </a:stretch>
        </p:blipFill>
        <p:spPr bwMode="auto">
          <a:xfrm>
            <a:off x="6825854" y="1628775"/>
            <a:ext cx="1327679" cy="877888"/>
          </a:xfrm>
          <a:prstGeom prst="rect">
            <a:avLst/>
          </a:prstGeom>
          <a:noFill/>
          <a:ln w="9525">
            <a:noFill/>
            <a:miter lim="800000"/>
            <a:headEnd/>
            <a:tailEnd/>
          </a:ln>
        </p:spPr>
      </p:pic>
      <p:pic>
        <p:nvPicPr>
          <p:cNvPr id="2070" name="Picture 48"/>
          <p:cNvPicPr>
            <a:picLocks noChangeAspect="1" noChangeArrowheads="1"/>
          </p:cNvPicPr>
          <p:nvPr/>
        </p:nvPicPr>
        <p:blipFill>
          <a:blip r:embed="rId13"/>
          <a:srcRect/>
          <a:stretch>
            <a:fillRect/>
          </a:stretch>
        </p:blipFill>
        <p:spPr bwMode="auto">
          <a:xfrm>
            <a:off x="8451221" y="3933825"/>
            <a:ext cx="1288125" cy="909638"/>
          </a:xfrm>
          <a:prstGeom prst="rect">
            <a:avLst/>
          </a:prstGeom>
          <a:noFill/>
          <a:ln w="9525">
            <a:noFill/>
            <a:miter lim="800000"/>
            <a:headEnd/>
            <a:tailEnd/>
          </a:ln>
        </p:spPr>
      </p:pic>
      <p:pic>
        <p:nvPicPr>
          <p:cNvPr id="2071" name="図 1" descr="DSCF6852.jpg"/>
          <p:cNvPicPr>
            <a:picLocks noChangeAspect="1"/>
          </p:cNvPicPr>
          <p:nvPr/>
        </p:nvPicPr>
        <p:blipFill>
          <a:blip r:embed="rId14"/>
          <a:srcRect/>
          <a:stretch>
            <a:fillRect/>
          </a:stretch>
        </p:blipFill>
        <p:spPr bwMode="auto">
          <a:xfrm>
            <a:off x="6903244" y="3141664"/>
            <a:ext cx="1248569" cy="865187"/>
          </a:xfrm>
          <a:prstGeom prst="rect">
            <a:avLst/>
          </a:prstGeom>
          <a:noFill/>
          <a:ln w="9525">
            <a:noFill/>
            <a:miter lim="800000"/>
            <a:headEnd/>
            <a:tailEnd/>
          </a:ln>
        </p:spPr>
      </p:pic>
      <p:sp>
        <p:nvSpPr>
          <p:cNvPr id="2072" name="Text Box 50"/>
          <p:cNvSpPr txBox="1">
            <a:spLocks noChangeArrowheads="1"/>
          </p:cNvSpPr>
          <p:nvPr/>
        </p:nvSpPr>
        <p:spPr bwMode="auto">
          <a:xfrm>
            <a:off x="6763941" y="423863"/>
            <a:ext cx="1821332" cy="369332"/>
          </a:xfrm>
          <a:prstGeom prst="rect">
            <a:avLst/>
          </a:prstGeom>
          <a:noFill/>
          <a:ln w="9525">
            <a:noFill/>
            <a:miter lim="800000"/>
            <a:headEnd/>
            <a:tailEnd/>
          </a:ln>
        </p:spPr>
        <p:txBody>
          <a:bodyPr wrap="none">
            <a:spAutoFit/>
          </a:bodyPr>
          <a:lstStyle/>
          <a:p>
            <a:r>
              <a:rPr lang="en-US" altLang="ja-JP" sz="1600" b="1" i="1" dirty="0">
                <a:solidFill>
                  <a:schemeClr val="accent5">
                    <a:lumMod val="25000"/>
                  </a:schemeClr>
                </a:solidFill>
              </a:rPr>
              <a:t>Research </a:t>
            </a:r>
            <a:r>
              <a:rPr lang="en-US" altLang="ja-JP" sz="1600" b="1" i="1" dirty="0" smtClean="0">
                <a:solidFill>
                  <a:schemeClr val="accent5">
                    <a:lumMod val="25000"/>
                  </a:schemeClr>
                </a:solidFill>
              </a:rPr>
              <a:t>Fields</a:t>
            </a:r>
            <a:r>
              <a:rPr lang="en-US" altLang="ja-JP" sz="1800" b="1" dirty="0" smtClean="0">
                <a:solidFill>
                  <a:schemeClr val="accent5">
                    <a:lumMod val="25000"/>
                  </a:schemeClr>
                </a:solidFill>
              </a:rPr>
              <a:t> </a:t>
            </a:r>
            <a:endParaRPr lang="en-US" altLang="ja-JP" sz="1800" b="1" dirty="0">
              <a:solidFill>
                <a:schemeClr val="accent5">
                  <a:lumMod val="25000"/>
                </a:schemeClr>
              </a:solidFill>
            </a:endParaRPr>
          </a:p>
        </p:txBody>
      </p:sp>
      <p:sp>
        <p:nvSpPr>
          <p:cNvPr id="2073" name="Line 51"/>
          <p:cNvSpPr>
            <a:spLocks noChangeShapeType="1"/>
          </p:cNvSpPr>
          <p:nvPr/>
        </p:nvSpPr>
        <p:spPr bwMode="auto">
          <a:xfrm>
            <a:off x="6825854" y="765175"/>
            <a:ext cx="2495417" cy="0"/>
          </a:xfrm>
          <a:prstGeom prst="line">
            <a:avLst/>
          </a:prstGeom>
          <a:noFill/>
          <a:ln w="38100">
            <a:solidFill>
              <a:schemeClr val="tx1"/>
            </a:solidFill>
            <a:round/>
            <a:headEnd/>
            <a:tailEnd/>
          </a:ln>
        </p:spPr>
        <p:txBody>
          <a:bodyPr/>
          <a:lstStyle/>
          <a:p>
            <a:endParaRPr lang="en-US"/>
          </a:p>
        </p:txBody>
      </p:sp>
      <p:sp>
        <p:nvSpPr>
          <p:cNvPr id="31" name="TextBox 30"/>
          <p:cNvSpPr txBox="1"/>
          <p:nvPr/>
        </p:nvSpPr>
        <p:spPr>
          <a:xfrm>
            <a:off x="3559959" y="2428868"/>
            <a:ext cx="3095647" cy="954107"/>
          </a:xfrm>
          <a:prstGeom prst="rect">
            <a:avLst/>
          </a:prstGeom>
          <a:noFill/>
        </p:spPr>
        <p:txBody>
          <a:bodyPr wrap="square" rtlCol="0">
            <a:spAutoFit/>
          </a:bodyPr>
          <a:lstStyle/>
          <a:p>
            <a:pPr algn="just" defTabSz="365760">
              <a:tabLst>
                <a:tab pos="274320" algn="l"/>
              </a:tabLst>
            </a:pPr>
            <a:r>
              <a:rPr lang="en-US" sz="800" smtClean="0"/>
              <a:t>The </a:t>
            </a:r>
            <a:r>
              <a:rPr lang="en-US" sz="800" dirty="0" smtClean="0"/>
              <a:t>resilience project is a theme-based trans-disciplinary research  that is organized into four themes. Theme I and II examine resilience of ecological and social system respectively; theme III emphasizes institutional roles; and theme IV combines all themes into an integrated  analyses of social-ecological system. Both quantitative and qualitative assessment of social-ecological resilience are used.</a:t>
            </a:r>
            <a:endParaRPr lang="en-US" sz="800" dirty="0"/>
          </a:p>
        </p:txBody>
      </p:sp>
      <p:sp>
        <p:nvSpPr>
          <p:cNvPr id="33" name="TextBox 32"/>
          <p:cNvSpPr txBox="1"/>
          <p:nvPr/>
        </p:nvSpPr>
        <p:spPr>
          <a:xfrm>
            <a:off x="8203429" y="1733520"/>
            <a:ext cx="1702571" cy="707886"/>
          </a:xfrm>
          <a:prstGeom prst="rect">
            <a:avLst/>
          </a:prstGeom>
          <a:noFill/>
        </p:spPr>
        <p:txBody>
          <a:bodyPr wrap="square" rtlCol="0">
            <a:spAutoFit/>
          </a:bodyPr>
          <a:lstStyle/>
          <a:p>
            <a:pPr algn="ctr"/>
            <a:r>
              <a:rPr lang="en-US" sz="800" dirty="0" smtClean="0"/>
              <a:t>In-depth examination of  livestock production  and its role s on enhancing household resilience against shocks is under way in Southern Province.</a:t>
            </a:r>
            <a:endParaRPr lang="en-US" sz="800" dirty="0"/>
          </a:p>
        </p:txBody>
      </p:sp>
      <p:sp>
        <p:nvSpPr>
          <p:cNvPr id="34" name="TextBox 33"/>
          <p:cNvSpPr txBox="1"/>
          <p:nvPr/>
        </p:nvSpPr>
        <p:spPr>
          <a:xfrm>
            <a:off x="8280820" y="3376199"/>
            <a:ext cx="1547789" cy="461665"/>
          </a:xfrm>
          <a:prstGeom prst="rect">
            <a:avLst/>
          </a:prstGeom>
          <a:noFill/>
        </p:spPr>
        <p:txBody>
          <a:bodyPr wrap="square" rtlCol="0">
            <a:spAutoFit/>
          </a:bodyPr>
          <a:lstStyle/>
          <a:p>
            <a:pPr algn="ctr"/>
            <a:r>
              <a:rPr lang="en-US" sz="800" dirty="0" smtClean="0"/>
              <a:t>Village meeting for study consent prior to conducting studies in Eastern Province.</a:t>
            </a:r>
            <a:endParaRPr lang="en-US" sz="800" dirty="0"/>
          </a:p>
        </p:txBody>
      </p:sp>
      <p:sp>
        <p:nvSpPr>
          <p:cNvPr id="35" name="TextBox 34"/>
          <p:cNvSpPr txBox="1"/>
          <p:nvPr/>
        </p:nvSpPr>
        <p:spPr>
          <a:xfrm>
            <a:off x="6887779" y="4000505"/>
            <a:ext cx="1315650" cy="461665"/>
          </a:xfrm>
          <a:prstGeom prst="rect">
            <a:avLst/>
          </a:prstGeom>
          <a:noFill/>
        </p:spPr>
        <p:txBody>
          <a:bodyPr wrap="square" rtlCol="0">
            <a:spAutoFit/>
          </a:bodyPr>
          <a:lstStyle/>
          <a:p>
            <a:pPr algn="ctr"/>
            <a:r>
              <a:rPr lang="en-US" sz="800" dirty="0" smtClean="0"/>
              <a:t>Farm-specific rainfall and soil moisture data are collected daily.</a:t>
            </a:r>
            <a:endParaRPr lang="en-US" sz="800" dirty="0"/>
          </a:p>
        </p:txBody>
      </p:sp>
      <p:sp>
        <p:nvSpPr>
          <p:cNvPr id="36" name="TextBox 35"/>
          <p:cNvSpPr txBox="1"/>
          <p:nvPr/>
        </p:nvSpPr>
        <p:spPr>
          <a:xfrm>
            <a:off x="8334399" y="4786323"/>
            <a:ext cx="1547823" cy="584775"/>
          </a:xfrm>
          <a:prstGeom prst="rect">
            <a:avLst/>
          </a:prstGeom>
          <a:noFill/>
        </p:spPr>
        <p:txBody>
          <a:bodyPr wrap="square" rtlCol="0">
            <a:spAutoFit/>
          </a:bodyPr>
          <a:lstStyle/>
          <a:p>
            <a:pPr algn="ctr"/>
            <a:r>
              <a:rPr lang="en-US" sz="800" dirty="0" smtClean="0"/>
              <a:t>Climatic data are comprehensively collected at the study site in Southern Province.</a:t>
            </a:r>
            <a:endParaRPr lang="en-US" sz="800" dirty="0"/>
          </a:p>
        </p:txBody>
      </p:sp>
      <p:sp>
        <p:nvSpPr>
          <p:cNvPr id="37" name="TextBox 36"/>
          <p:cNvSpPr txBox="1"/>
          <p:nvPr/>
        </p:nvSpPr>
        <p:spPr>
          <a:xfrm>
            <a:off x="6655606" y="2500307"/>
            <a:ext cx="1702571" cy="584775"/>
          </a:xfrm>
          <a:prstGeom prst="rect">
            <a:avLst/>
          </a:prstGeom>
          <a:noFill/>
        </p:spPr>
        <p:txBody>
          <a:bodyPr wrap="square" rtlCol="0">
            <a:spAutoFit/>
          </a:bodyPr>
          <a:lstStyle/>
          <a:p>
            <a:pPr algn="ctr"/>
            <a:r>
              <a:rPr lang="en-US" sz="800" dirty="0" smtClean="0"/>
              <a:t>An experimental field site is in Eastern Province and an observational field site is in Southern Province.</a:t>
            </a:r>
            <a:endParaRPr lang="en-US" sz="800" dirty="0"/>
          </a:p>
        </p:txBody>
      </p:sp>
      <p:pic>
        <p:nvPicPr>
          <p:cNvPr id="38" name="Picture 7"/>
          <p:cNvPicPr>
            <a:picLocks noChangeAspect="1" noChangeArrowheads="1"/>
          </p:cNvPicPr>
          <p:nvPr/>
        </p:nvPicPr>
        <p:blipFill>
          <a:blip r:embed="rId15"/>
          <a:srcRect/>
          <a:stretch>
            <a:fillRect/>
          </a:stretch>
        </p:blipFill>
        <p:spPr bwMode="auto">
          <a:xfrm>
            <a:off x="428229" y="981075"/>
            <a:ext cx="2263246" cy="1487488"/>
          </a:xfrm>
          <a:prstGeom prst="rect">
            <a:avLst/>
          </a:prstGeom>
          <a:noFill/>
          <a:ln w="9525">
            <a:noFill/>
            <a:miter lim="800000"/>
            <a:headEnd/>
            <a:tailEnd/>
          </a:ln>
        </p:spPr>
      </p:pic>
      <p:sp>
        <p:nvSpPr>
          <p:cNvPr id="39" name="TextBox 38"/>
          <p:cNvSpPr txBox="1"/>
          <p:nvPr/>
        </p:nvSpPr>
        <p:spPr>
          <a:xfrm>
            <a:off x="309530" y="5143513"/>
            <a:ext cx="1547823" cy="461665"/>
          </a:xfrm>
          <a:prstGeom prst="rect">
            <a:avLst/>
          </a:prstGeom>
          <a:noFill/>
        </p:spPr>
        <p:txBody>
          <a:bodyPr wrap="square" rtlCol="0">
            <a:spAutoFit/>
          </a:bodyPr>
          <a:lstStyle/>
          <a:p>
            <a:pPr algn="ctr"/>
            <a:r>
              <a:rPr lang="en-US" sz="800" dirty="0" smtClean="0"/>
              <a:t>Agriculture system is largely a rain-fed system. Maize is Zambia’s primary staple crop.</a:t>
            </a:r>
            <a:endParaRPr lang="en-US" sz="800" dirty="0"/>
          </a:p>
        </p:txBody>
      </p:sp>
      <p:sp>
        <p:nvSpPr>
          <p:cNvPr id="40" name="TextBox 39"/>
          <p:cNvSpPr txBox="1"/>
          <p:nvPr/>
        </p:nvSpPr>
        <p:spPr>
          <a:xfrm>
            <a:off x="1547788" y="6357958"/>
            <a:ext cx="1625215" cy="461665"/>
          </a:xfrm>
          <a:prstGeom prst="rect">
            <a:avLst/>
          </a:prstGeom>
          <a:noFill/>
        </p:spPr>
        <p:txBody>
          <a:bodyPr wrap="square" rtlCol="0">
            <a:spAutoFit/>
          </a:bodyPr>
          <a:lstStyle/>
          <a:p>
            <a:pPr algn="ctr"/>
            <a:r>
              <a:rPr lang="en-US" sz="800" dirty="0" smtClean="0"/>
              <a:t>Agricultural production technology is simple and labor intensive.</a:t>
            </a:r>
            <a:endParaRPr lang="en-US" sz="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7" descr="takaramusubi-logo"/>
          <p:cNvPicPr>
            <a:picLocks noChangeAspect="1" noChangeArrowheads="1"/>
          </p:cNvPicPr>
          <p:nvPr/>
        </p:nvPicPr>
        <p:blipFill>
          <a:blip r:embed="rId3"/>
          <a:srcRect/>
          <a:stretch>
            <a:fillRect/>
          </a:stretch>
        </p:blipFill>
        <p:spPr bwMode="auto">
          <a:xfrm>
            <a:off x="6953264" y="6210323"/>
            <a:ext cx="545175" cy="504825"/>
          </a:xfrm>
          <a:prstGeom prst="rect">
            <a:avLst/>
          </a:prstGeom>
          <a:solidFill>
            <a:schemeClr val="bg1"/>
          </a:solidFill>
          <a:ln w="9525">
            <a:noFill/>
            <a:miter lim="800000"/>
            <a:headEnd/>
            <a:tailEnd/>
          </a:ln>
        </p:spPr>
      </p:pic>
      <p:sp>
        <p:nvSpPr>
          <p:cNvPr id="2050" name="Rectangle 2"/>
          <p:cNvSpPr>
            <a:spLocks noGrp="1" noChangeArrowheads="1"/>
          </p:cNvSpPr>
          <p:nvPr>
            <p:ph type="ctrTitle"/>
          </p:nvPr>
        </p:nvSpPr>
        <p:spPr>
          <a:xfrm>
            <a:off x="6827573" y="571480"/>
            <a:ext cx="2923646" cy="576263"/>
          </a:xfrm>
        </p:spPr>
        <p:txBody>
          <a:bodyPr/>
          <a:lstStyle/>
          <a:p>
            <a:pPr eaLnBrk="1" hangingPunct="1">
              <a:defRPr/>
            </a:pPr>
            <a:r>
              <a:rPr lang="en-US" altLang="ja-JP" sz="1400" b="1" dirty="0" smtClean="0">
                <a:solidFill>
                  <a:srgbClr val="3C8C94"/>
                </a:solidFill>
              </a:rPr>
              <a:t>Vulnerability and Resilience of Social-Ecological Systems</a:t>
            </a:r>
          </a:p>
        </p:txBody>
      </p:sp>
      <p:sp>
        <p:nvSpPr>
          <p:cNvPr id="3078" name="Text Box 11"/>
          <p:cNvSpPr txBox="1">
            <a:spLocks noChangeArrowheads="1"/>
          </p:cNvSpPr>
          <p:nvPr/>
        </p:nvSpPr>
        <p:spPr bwMode="auto">
          <a:xfrm>
            <a:off x="6903243" y="340648"/>
            <a:ext cx="2403222" cy="230832"/>
          </a:xfrm>
          <a:prstGeom prst="rect">
            <a:avLst/>
          </a:prstGeom>
          <a:noFill/>
          <a:ln w="9525">
            <a:noFill/>
            <a:miter lim="800000"/>
            <a:headEnd/>
            <a:tailEnd/>
          </a:ln>
        </p:spPr>
        <p:txBody>
          <a:bodyPr wrap="none">
            <a:spAutoFit/>
          </a:bodyPr>
          <a:lstStyle/>
          <a:p>
            <a:r>
              <a:rPr lang="en-US" altLang="ja-JP" sz="900" dirty="0"/>
              <a:t>Research Institute for Humanity and Nature</a:t>
            </a:r>
          </a:p>
        </p:txBody>
      </p:sp>
      <p:pic>
        <p:nvPicPr>
          <p:cNvPr id="3079" name="Picture 12" descr="Resilience_Project_Placard"/>
          <p:cNvPicPr>
            <a:picLocks noChangeAspect="1" noChangeArrowheads="1"/>
          </p:cNvPicPr>
          <p:nvPr/>
        </p:nvPicPr>
        <p:blipFill>
          <a:blip r:embed="rId4"/>
          <a:srcRect/>
          <a:stretch>
            <a:fillRect/>
          </a:stretch>
        </p:blipFill>
        <p:spPr bwMode="auto">
          <a:xfrm>
            <a:off x="6732986" y="1214422"/>
            <a:ext cx="3062948" cy="1509712"/>
          </a:xfrm>
          <a:prstGeom prst="rect">
            <a:avLst/>
          </a:prstGeom>
          <a:noFill/>
          <a:ln w="9525">
            <a:noFill/>
            <a:miter lim="800000"/>
            <a:headEnd/>
            <a:tailEnd/>
          </a:ln>
        </p:spPr>
      </p:pic>
      <p:sp>
        <p:nvSpPr>
          <p:cNvPr id="3080" name="Text Box 13"/>
          <p:cNvSpPr txBox="1">
            <a:spLocks noChangeArrowheads="1"/>
          </p:cNvSpPr>
          <p:nvPr/>
        </p:nvSpPr>
        <p:spPr bwMode="auto">
          <a:xfrm>
            <a:off x="3195373" y="4665666"/>
            <a:ext cx="3257622" cy="400110"/>
          </a:xfrm>
          <a:prstGeom prst="rect">
            <a:avLst/>
          </a:prstGeom>
          <a:noFill/>
          <a:ln w="9525">
            <a:noFill/>
            <a:miter lim="800000"/>
            <a:headEnd/>
            <a:tailEnd/>
          </a:ln>
        </p:spPr>
        <p:txBody>
          <a:bodyPr wrap="none">
            <a:spAutoFit/>
          </a:bodyPr>
          <a:lstStyle/>
          <a:p>
            <a:pPr algn="ctr"/>
            <a:r>
              <a:rPr lang="en-US" altLang="ja-JP" sz="1000"/>
              <a:t>National Institutes for the Humanities</a:t>
            </a:r>
          </a:p>
          <a:p>
            <a:pPr algn="ctr"/>
            <a:r>
              <a:rPr lang="en-US" altLang="ja-JP" sz="1000" b="1"/>
              <a:t>Research Institute for Humanity and Nature (RIHN)</a:t>
            </a:r>
          </a:p>
        </p:txBody>
      </p:sp>
      <p:sp>
        <p:nvSpPr>
          <p:cNvPr id="3081" name="Text Box 14"/>
          <p:cNvSpPr txBox="1">
            <a:spLocks noChangeArrowheads="1"/>
          </p:cNvSpPr>
          <p:nvPr/>
        </p:nvSpPr>
        <p:spPr bwMode="auto">
          <a:xfrm>
            <a:off x="3302000" y="5192715"/>
            <a:ext cx="3065263" cy="215444"/>
          </a:xfrm>
          <a:prstGeom prst="rect">
            <a:avLst/>
          </a:prstGeom>
          <a:noFill/>
          <a:ln w="9525">
            <a:noFill/>
            <a:miter lim="800000"/>
            <a:headEnd/>
            <a:tailEnd/>
          </a:ln>
        </p:spPr>
        <p:txBody>
          <a:bodyPr wrap="none">
            <a:spAutoFit/>
          </a:bodyPr>
          <a:lstStyle/>
          <a:p>
            <a:r>
              <a:rPr lang="fi-FI" altLang="ja-JP" sz="800"/>
              <a:t>457-4 Motoyama, Kamigamo, Kita-ku, Kyoto, 603-8047 JAPAN</a:t>
            </a:r>
            <a:endParaRPr lang="en-US" altLang="ja-JP" sz="800"/>
          </a:p>
        </p:txBody>
      </p:sp>
      <p:sp>
        <p:nvSpPr>
          <p:cNvPr id="3082" name="Text Box 15"/>
          <p:cNvSpPr txBox="1">
            <a:spLocks noChangeArrowheads="1"/>
          </p:cNvSpPr>
          <p:nvPr/>
        </p:nvSpPr>
        <p:spPr bwMode="auto">
          <a:xfrm>
            <a:off x="3615002" y="5410202"/>
            <a:ext cx="2409634" cy="230832"/>
          </a:xfrm>
          <a:prstGeom prst="rect">
            <a:avLst/>
          </a:prstGeom>
          <a:noFill/>
          <a:ln w="9525">
            <a:noFill/>
            <a:miter lim="800000"/>
            <a:headEnd/>
            <a:tailEnd/>
          </a:ln>
        </p:spPr>
        <p:txBody>
          <a:bodyPr wrap="none">
            <a:spAutoFit/>
          </a:bodyPr>
          <a:lstStyle/>
          <a:p>
            <a:r>
              <a:rPr lang="en-US" altLang="ja-JP" sz="900"/>
              <a:t>Tel.+81-75-707-2100 Fax.+81-75-707-2106</a:t>
            </a:r>
          </a:p>
        </p:txBody>
      </p:sp>
      <p:sp>
        <p:nvSpPr>
          <p:cNvPr id="3083" name="Text Box 16"/>
          <p:cNvSpPr txBox="1">
            <a:spLocks noChangeArrowheads="1"/>
          </p:cNvSpPr>
          <p:nvPr/>
        </p:nvSpPr>
        <p:spPr bwMode="auto">
          <a:xfrm>
            <a:off x="7649781" y="6429398"/>
            <a:ext cx="1588897" cy="230832"/>
          </a:xfrm>
          <a:prstGeom prst="rect">
            <a:avLst/>
          </a:prstGeom>
          <a:noFill/>
          <a:ln w="9525">
            <a:noFill/>
            <a:miter lim="800000"/>
            <a:headEnd/>
            <a:tailEnd/>
          </a:ln>
        </p:spPr>
        <p:txBody>
          <a:bodyPr wrap="none">
            <a:spAutoFit/>
          </a:bodyPr>
          <a:lstStyle/>
          <a:p>
            <a:pPr algn="ctr"/>
            <a:r>
              <a:rPr lang="en-US" altLang="ja-JP" sz="900">
                <a:solidFill>
                  <a:srgbClr val="0066FF"/>
                </a:solidFill>
              </a:rPr>
              <a:t>www.chikyu.ac.jp/resilience</a:t>
            </a:r>
          </a:p>
        </p:txBody>
      </p:sp>
      <p:sp>
        <p:nvSpPr>
          <p:cNvPr id="3084" name="Text Box 17"/>
          <p:cNvSpPr txBox="1">
            <a:spLocks noChangeArrowheads="1"/>
          </p:cNvSpPr>
          <p:nvPr/>
        </p:nvSpPr>
        <p:spPr bwMode="auto">
          <a:xfrm>
            <a:off x="4258205" y="5600702"/>
            <a:ext cx="1069524" cy="230832"/>
          </a:xfrm>
          <a:prstGeom prst="rect">
            <a:avLst/>
          </a:prstGeom>
          <a:noFill/>
          <a:ln w="9525">
            <a:noFill/>
            <a:miter lim="800000"/>
            <a:headEnd/>
            <a:tailEnd/>
          </a:ln>
        </p:spPr>
        <p:txBody>
          <a:bodyPr wrap="none">
            <a:spAutoFit/>
          </a:bodyPr>
          <a:lstStyle/>
          <a:p>
            <a:r>
              <a:rPr lang="en-US" altLang="ja-JP" sz="900">
                <a:solidFill>
                  <a:srgbClr val="0066FF"/>
                </a:solidFill>
              </a:rPr>
              <a:t>www.chikyu.ac.jp</a:t>
            </a:r>
          </a:p>
        </p:txBody>
      </p:sp>
      <p:sp>
        <p:nvSpPr>
          <p:cNvPr id="3085" name="Text Box 19"/>
          <p:cNvSpPr txBox="1">
            <a:spLocks noChangeArrowheads="1"/>
          </p:cNvSpPr>
          <p:nvPr/>
        </p:nvSpPr>
        <p:spPr bwMode="auto">
          <a:xfrm>
            <a:off x="3250407" y="1357298"/>
            <a:ext cx="3327797" cy="2170112"/>
          </a:xfrm>
          <a:prstGeom prst="rect">
            <a:avLst/>
          </a:prstGeom>
          <a:noFill/>
          <a:ln w="9525">
            <a:noFill/>
            <a:miter lim="800000"/>
            <a:headEnd/>
            <a:tailEnd/>
          </a:ln>
        </p:spPr>
        <p:txBody>
          <a:bodyPr>
            <a:spAutoFit/>
          </a:bodyPr>
          <a:lstStyle/>
          <a:p>
            <a:pPr algn="ctr"/>
            <a:r>
              <a:rPr lang="en-US" altLang="ja-JP" sz="900" b="1" dirty="0"/>
              <a:t>Research Corroborators</a:t>
            </a:r>
          </a:p>
          <a:p>
            <a:pPr algn="ctr"/>
            <a:endParaRPr lang="en-US" altLang="ja-JP" sz="900" b="1" dirty="0"/>
          </a:p>
          <a:p>
            <a:pPr algn="ctr"/>
            <a:r>
              <a:rPr lang="en-US" altLang="ja-JP" sz="900" b="1" dirty="0"/>
              <a:t>Japan</a:t>
            </a:r>
            <a:r>
              <a:rPr lang="en-US" altLang="ja-JP" sz="900" dirty="0"/>
              <a:t>:</a:t>
            </a:r>
          </a:p>
          <a:p>
            <a:pPr algn="ctr"/>
            <a:r>
              <a:rPr lang="en-US" altLang="ja-JP" sz="900" dirty="0"/>
              <a:t>     Kyoto Univ., Hokkaido Univ., </a:t>
            </a:r>
            <a:r>
              <a:rPr lang="en-US" altLang="ja-JP" sz="900" dirty="0" err="1"/>
              <a:t>Ochanomizu</a:t>
            </a:r>
            <a:r>
              <a:rPr lang="en-US" altLang="ja-JP" sz="900" dirty="0"/>
              <a:t> Univ., </a:t>
            </a:r>
          </a:p>
          <a:p>
            <a:pPr algn="ctr"/>
            <a:r>
              <a:rPr lang="en-US" altLang="ja-JP" sz="900" dirty="0"/>
              <a:t>     Nihon Univ., </a:t>
            </a:r>
            <a:r>
              <a:rPr lang="en-US" altLang="ja-JP" sz="900" dirty="0" err="1"/>
              <a:t>Hitotsubashi</a:t>
            </a:r>
            <a:r>
              <a:rPr lang="en-US" altLang="ja-JP" sz="900" dirty="0"/>
              <a:t> Univ., </a:t>
            </a:r>
            <a:r>
              <a:rPr lang="en-US" altLang="ja-JP" sz="900" dirty="0" smtClean="0"/>
              <a:t>Iwate Univ.,</a:t>
            </a:r>
            <a:endParaRPr lang="en-US" altLang="ja-JP" sz="900" dirty="0"/>
          </a:p>
          <a:p>
            <a:pPr algn="ctr"/>
            <a:r>
              <a:rPr lang="en-US" altLang="ja-JP" sz="900" dirty="0"/>
              <a:t>     </a:t>
            </a:r>
            <a:r>
              <a:rPr lang="en-US" altLang="ja-JP" sz="800" dirty="0"/>
              <a:t>National Agricultural Research Center for Tohoku Region,</a:t>
            </a:r>
          </a:p>
          <a:p>
            <a:pPr algn="ctr"/>
            <a:r>
              <a:rPr lang="en-US" altLang="ja-JP" sz="900" dirty="0"/>
              <a:t>RESTEC, Survey College of Kinki</a:t>
            </a:r>
          </a:p>
          <a:p>
            <a:pPr algn="ctr"/>
            <a:endParaRPr lang="en-US" altLang="ja-JP" sz="900" dirty="0"/>
          </a:p>
          <a:p>
            <a:pPr algn="ctr"/>
            <a:r>
              <a:rPr lang="en-US" altLang="ja-JP" sz="900" b="1" dirty="0"/>
              <a:t>International</a:t>
            </a:r>
            <a:r>
              <a:rPr lang="en-US" altLang="ja-JP" sz="900" dirty="0"/>
              <a:t>:</a:t>
            </a:r>
          </a:p>
          <a:p>
            <a:pPr algn="ctr"/>
            <a:r>
              <a:rPr lang="en-US" altLang="ja-JP" sz="900" dirty="0" smtClean="0"/>
              <a:t>Zambia Central </a:t>
            </a:r>
            <a:r>
              <a:rPr lang="en-US" altLang="ja-JP" sz="900" dirty="0"/>
              <a:t>Statistical Office</a:t>
            </a:r>
            <a:r>
              <a:rPr lang="en-US" altLang="ja-JP" sz="900" dirty="0" smtClean="0"/>
              <a:t>,   </a:t>
            </a:r>
            <a:endParaRPr lang="en-US" altLang="ja-JP" sz="900" dirty="0"/>
          </a:p>
          <a:p>
            <a:pPr algn="ctr"/>
            <a:r>
              <a:rPr lang="en-US" altLang="ja-JP" sz="900" dirty="0"/>
              <a:t>Zambia Agricultural Research Institute,</a:t>
            </a:r>
          </a:p>
          <a:p>
            <a:pPr algn="ctr"/>
            <a:r>
              <a:rPr lang="en-US" altLang="ja-JP" sz="900" dirty="0"/>
              <a:t>     </a:t>
            </a:r>
            <a:r>
              <a:rPr lang="en-US" altLang="ja-JP" sz="900" dirty="0" smtClean="0"/>
              <a:t>University </a:t>
            </a:r>
            <a:r>
              <a:rPr lang="en-US" altLang="ja-JP" sz="900" dirty="0"/>
              <a:t>of Zambia,</a:t>
            </a:r>
          </a:p>
          <a:p>
            <a:pPr algn="ctr"/>
            <a:r>
              <a:rPr lang="en-US" altLang="ja-JP" sz="900" dirty="0"/>
              <a:t>Zambia Food Security Research Project, MSU</a:t>
            </a:r>
          </a:p>
          <a:p>
            <a:pPr algn="ctr"/>
            <a:r>
              <a:rPr lang="ja-JP" altLang="en-US" sz="900"/>
              <a:t>　   </a:t>
            </a:r>
            <a:r>
              <a:rPr lang="en-US" altLang="ja-JP" sz="900" dirty="0"/>
              <a:t>Tamil Nadu Agricultural University, India,</a:t>
            </a:r>
          </a:p>
          <a:p>
            <a:pPr algn="ctr"/>
            <a:r>
              <a:rPr lang="en-US" altLang="ja-JP" sz="900" dirty="0"/>
              <a:t>     University of Ouagadougou, Burkina Faso</a:t>
            </a:r>
          </a:p>
        </p:txBody>
      </p:sp>
      <p:sp>
        <p:nvSpPr>
          <p:cNvPr id="3086" name="Text Box 21"/>
          <p:cNvSpPr txBox="1">
            <a:spLocks noChangeArrowheads="1"/>
          </p:cNvSpPr>
          <p:nvPr/>
        </p:nvSpPr>
        <p:spPr bwMode="auto">
          <a:xfrm>
            <a:off x="7495000" y="6215084"/>
            <a:ext cx="1949573" cy="230832"/>
          </a:xfrm>
          <a:prstGeom prst="rect">
            <a:avLst/>
          </a:prstGeom>
          <a:noFill/>
          <a:ln w="9525">
            <a:noFill/>
            <a:miter lim="800000"/>
            <a:headEnd/>
            <a:tailEnd/>
          </a:ln>
        </p:spPr>
        <p:txBody>
          <a:bodyPr wrap="none">
            <a:spAutoFit/>
          </a:bodyPr>
          <a:lstStyle/>
          <a:p>
            <a:r>
              <a:rPr lang="en-US" altLang="ja-JP" sz="900" dirty="0"/>
              <a:t>E-mail: resilience-prj@chikyu.ac.jp</a:t>
            </a:r>
          </a:p>
        </p:txBody>
      </p:sp>
      <p:sp>
        <p:nvSpPr>
          <p:cNvPr id="2070" name="Text Box 22"/>
          <p:cNvSpPr txBox="1">
            <a:spLocks noChangeArrowheads="1"/>
          </p:cNvSpPr>
          <p:nvPr/>
        </p:nvSpPr>
        <p:spPr bwMode="auto">
          <a:xfrm>
            <a:off x="3819658" y="333375"/>
            <a:ext cx="1927131" cy="276999"/>
          </a:xfrm>
          <a:prstGeom prst="rect">
            <a:avLst/>
          </a:prstGeom>
          <a:noFill/>
          <a:ln w="9525">
            <a:noFill/>
            <a:miter lim="800000"/>
            <a:headEnd/>
            <a:tailEnd/>
          </a:ln>
          <a:effectLst/>
        </p:spPr>
        <p:txBody>
          <a:bodyPr wrap="none">
            <a:spAutoFit/>
          </a:bodyPr>
          <a:lstStyle/>
          <a:p>
            <a:pPr>
              <a:defRPr/>
            </a:pPr>
            <a:r>
              <a:rPr lang="en-US" altLang="ja-JP" sz="1200" b="1" dirty="0">
                <a:solidFill>
                  <a:srgbClr val="3C8C94"/>
                </a:solidFill>
                <a:ea typeface="ＭＳ Ｐゴシック" charset="-128"/>
              </a:rPr>
              <a:t>RIHN Resilience Project</a:t>
            </a:r>
          </a:p>
        </p:txBody>
      </p:sp>
      <p:sp>
        <p:nvSpPr>
          <p:cNvPr id="3088" name="Text Box 23"/>
          <p:cNvSpPr txBox="1">
            <a:spLocks noChangeArrowheads="1"/>
          </p:cNvSpPr>
          <p:nvPr/>
        </p:nvSpPr>
        <p:spPr bwMode="auto">
          <a:xfrm>
            <a:off x="3860934" y="728663"/>
            <a:ext cx="1957587" cy="400110"/>
          </a:xfrm>
          <a:prstGeom prst="rect">
            <a:avLst/>
          </a:prstGeom>
          <a:noFill/>
          <a:ln w="9525">
            <a:noFill/>
            <a:miter lim="800000"/>
            <a:headEnd/>
            <a:tailEnd/>
          </a:ln>
        </p:spPr>
        <p:txBody>
          <a:bodyPr wrap="none">
            <a:spAutoFit/>
          </a:bodyPr>
          <a:lstStyle/>
          <a:p>
            <a:r>
              <a:rPr lang="en-US" altLang="ja-JP" sz="1000" dirty="0"/>
              <a:t>Project Leader: Chieko </a:t>
            </a:r>
            <a:r>
              <a:rPr lang="en-US" altLang="ja-JP" sz="1000" dirty="0" err="1"/>
              <a:t>Umetsu</a:t>
            </a:r>
            <a:endParaRPr lang="en-US" altLang="ja-JP" sz="1000" dirty="0"/>
          </a:p>
          <a:p>
            <a:r>
              <a:rPr lang="en-US" altLang="ja-JP" sz="1000" dirty="0"/>
              <a:t>Research Period: </a:t>
            </a:r>
            <a:r>
              <a:rPr lang="en-US" altLang="ja-JP" sz="1000" dirty="0" smtClean="0"/>
              <a:t>2006-2012</a:t>
            </a:r>
            <a:endParaRPr lang="en-US" altLang="ja-JP" sz="1000" dirty="0"/>
          </a:p>
        </p:txBody>
      </p:sp>
      <p:pic>
        <p:nvPicPr>
          <p:cNvPr id="3089" name="Picture 25" descr="SAT"/>
          <p:cNvPicPr>
            <a:picLocks noChangeAspect="1" noChangeArrowheads="1"/>
          </p:cNvPicPr>
          <p:nvPr/>
        </p:nvPicPr>
        <p:blipFill>
          <a:blip r:embed="rId5"/>
          <a:srcRect/>
          <a:stretch>
            <a:fillRect/>
          </a:stretch>
        </p:blipFill>
        <p:spPr bwMode="auto">
          <a:xfrm>
            <a:off x="350838" y="404813"/>
            <a:ext cx="2590006" cy="2652712"/>
          </a:xfrm>
          <a:prstGeom prst="rect">
            <a:avLst/>
          </a:prstGeom>
          <a:noFill/>
          <a:ln w="9525">
            <a:noFill/>
            <a:miter lim="800000"/>
            <a:headEnd/>
            <a:tailEnd/>
          </a:ln>
        </p:spPr>
      </p:pic>
      <p:sp>
        <p:nvSpPr>
          <p:cNvPr id="3090" name="Line 26"/>
          <p:cNvSpPr>
            <a:spLocks noChangeShapeType="1"/>
          </p:cNvSpPr>
          <p:nvPr/>
        </p:nvSpPr>
        <p:spPr bwMode="auto">
          <a:xfrm flipH="1">
            <a:off x="1052513" y="981076"/>
            <a:ext cx="77391" cy="360363"/>
          </a:xfrm>
          <a:prstGeom prst="line">
            <a:avLst/>
          </a:prstGeom>
          <a:noFill/>
          <a:ln w="31750">
            <a:solidFill>
              <a:srgbClr val="008000"/>
            </a:solidFill>
            <a:round/>
            <a:headEnd/>
            <a:tailEnd type="triangle" w="med" len="med"/>
          </a:ln>
        </p:spPr>
        <p:txBody>
          <a:bodyPr/>
          <a:lstStyle/>
          <a:p>
            <a:endParaRPr lang="en-US"/>
          </a:p>
        </p:txBody>
      </p:sp>
      <p:sp>
        <p:nvSpPr>
          <p:cNvPr id="3091" name="Text Box 27"/>
          <p:cNvSpPr txBox="1">
            <a:spLocks noChangeArrowheads="1"/>
          </p:cNvSpPr>
          <p:nvPr/>
        </p:nvSpPr>
        <p:spPr bwMode="auto">
          <a:xfrm>
            <a:off x="896012" y="765175"/>
            <a:ext cx="1046890" cy="276999"/>
          </a:xfrm>
          <a:prstGeom prst="rect">
            <a:avLst/>
          </a:prstGeom>
          <a:noFill/>
          <a:ln w="9525">
            <a:noFill/>
            <a:miter lim="800000"/>
            <a:headEnd/>
            <a:tailEnd/>
          </a:ln>
        </p:spPr>
        <p:txBody>
          <a:bodyPr wrap="none">
            <a:spAutoFit/>
          </a:bodyPr>
          <a:lstStyle/>
          <a:p>
            <a:r>
              <a:rPr lang="en-US" altLang="ja-JP" sz="1200" b="1">
                <a:solidFill>
                  <a:srgbClr val="009900"/>
                </a:solidFill>
              </a:rPr>
              <a:t>SAT Region</a:t>
            </a:r>
          </a:p>
        </p:txBody>
      </p:sp>
      <p:sp>
        <p:nvSpPr>
          <p:cNvPr id="3092" name="Text Box 28"/>
          <p:cNvSpPr txBox="1">
            <a:spLocks noChangeArrowheads="1"/>
          </p:cNvSpPr>
          <p:nvPr/>
        </p:nvSpPr>
        <p:spPr bwMode="auto">
          <a:xfrm>
            <a:off x="2067190" y="2643188"/>
            <a:ext cx="780983" cy="307777"/>
          </a:xfrm>
          <a:prstGeom prst="rect">
            <a:avLst/>
          </a:prstGeom>
          <a:noFill/>
          <a:ln w="9525">
            <a:noFill/>
            <a:miter lim="800000"/>
            <a:headEnd/>
            <a:tailEnd/>
          </a:ln>
        </p:spPr>
        <p:txBody>
          <a:bodyPr wrap="none">
            <a:spAutoFit/>
          </a:bodyPr>
          <a:lstStyle/>
          <a:p>
            <a:r>
              <a:rPr lang="en-US" altLang="ja-JP" sz="1400">
                <a:solidFill>
                  <a:srgbClr val="FF9900"/>
                </a:solidFill>
              </a:rPr>
              <a:t>Zambia</a:t>
            </a:r>
          </a:p>
        </p:txBody>
      </p:sp>
      <p:sp>
        <p:nvSpPr>
          <p:cNvPr id="3093" name="Line 29"/>
          <p:cNvSpPr>
            <a:spLocks noChangeShapeType="1"/>
          </p:cNvSpPr>
          <p:nvPr/>
        </p:nvSpPr>
        <p:spPr bwMode="auto">
          <a:xfrm flipH="1" flipV="1">
            <a:off x="2089548" y="2500313"/>
            <a:ext cx="313002" cy="215900"/>
          </a:xfrm>
          <a:prstGeom prst="line">
            <a:avLst/>
          </a:prstGeom>
          <a:noFill/>
          <a:ln w="31750">
            <a:solidFill>
              <a:srgbClr val="FF6600"/>
            </a:solidFill>
            <a:round/>
            <a:headEnd/>
            <a:tailEnd type="triangle" w="med" len="med"/>
          </a:ln>
        </p:spPr>
        <p:txBody>
          <a:bodyPr/>
          <a:lstStyle/>
          <a:p>
            <a:endParaRPr lang="en-US"/>
          </a:p>
        </p:txBody>
      </p:sp>
      <p:sp>
        <p:nvSpPr>
          <p:cNvPr id="3094" name="Text Box 30"/>
          <p:cNvSpPr txBox="1">
            <a:spLocks noChangeArrowheads="1"/>
          </p:cNvSpPr>
          <p:nvPr/>
        </p:nvSpPr>
        <p:spPr bwMode="auto">
          <a:xfrm>
            <a:off x="232139" y="3929066"/>
            <a:ext cx="2786082" cy="2308324"/>
          </a:xfrm>
          <a:prstGeom prst="rect">
            <a:avLst/>
          </a:prstGeom>
          <a:noFill/>
          <a:ln w="9525">
            <a:solidFill>
              <a:schemeClr val="tx1"/>
            </a:solidFill>
            <a:miter lim="800000"/>
            <a:headEnd/>
            <a:tailEnd/>
          </a:ln>
        </p:spPr>
        <p:txBody>
          <a:bodyPr wrap="square">
            <a:spAutoFit/>
          </a:bodyPr>
          <a:lstStyle/>
          <a:p>
            <a:pPr algn="just"/>
            <a:r>
              <a:rPr lang="en-US" altLang="ja-JP" sz="900" dirty="0"/>
              <a:t>A vicious cycle of poverty and environmental degradation such as forest degradation and desertification is a major cause of global environmental problems. Especially in semi-arid tropics (SAT) including Sub-Saharan Africa and South Asia where a majority of the poor concentrates, poverty and environmental degradation are prevalent. People in this area depend largely on </a:t>
            </a:r>
            <a:r>
              <a:rPr lang="en-US" altLang="ja-JP" sz="900" dirty="0" smtClean="0"/>
              <a:t>rain-fed </a:t>
            </a:r>
            <a:r>
              <a:rPr lang="en-US" altLang="ja-JP" sz="900" dirty="0"/>
              <a:t>agricultural production systems and their livelihoods are vulnerable to environmental variability. Environmental resources such as vegetation and soil are also vulnerable to human activities. In order to solve these “global environmental issues”, a key is a quick recovery or a resilience of human society and ecosystems against impacts of environmental variability. </a:t>
            </a:r>
          </a:p>
        </p:txBody>
      </p:sp>
      <p:sp>
        <p:nvSpPr>
          <p:cNvPr id="3095" name="Text Box 31"/>
          <p:cNvSpPr txBox="1">
            <a:spLocks noChangeArrowheads="1"/>
          </p:cNvSpPr>
          <p:nvPr/>
        </p:nvSpPr>
        <p:spPr bwMode="auto">
          <a:xfrm>
            <a:off x="154748" y="3500439"/>
            <a:ext cx="2778325" cy="261610"/>
          </a:xfrm>
          <a:prstGeom prst="rect">
            <a:avLst/>
          </a:prstGeom>
          <a:noFill/>
          <a:ln w="9525">
            <a:noFill/>
            <a:miter lim="800000"/>
            <a:headEnd/>
            <a:tailEnd/>
          </a:ln>
        </p:spPr>
        <p:txBody>
          <a:bodyPr wrap="none">
            <a:spAutoFit/>
          </a:bodyPr>
          <a:lstStyle/>
          <a:p>
            <a:pPr algn="ctr"/>
            <a:r>
              <a:rPr lang="en-US" altLang="ja-JP" sz="1100" b="1" dirty="0">
                <a:solidFill>
                  <a:srgbClr val="224E50"/>
                </a:solidFill>
              </a:rPr>
              <a:t>SAT Region and the Resilience Project</a:t>
            </a:r>
          </a:p>
        </p:txBody>
      </p:sp>
      <p:pic>
        <p:nvPicPr>
          <p:cNvPr id="3096" name="Picture 33" descr="rihn_logol"/>
          <p:cNvPicPr>
            <a:picLocks noChangeAspect="1" noChangeArrowheads="1"/>
          </p:cNvPicPr>
          <p:nvPr/>
        </p:nvPicPr>
        <p:blipFill>
          <a:blip r:embed="rId6"/>
          <a:srcRect/>
          <a:stretch>
            <a:fillRect/>
          </a:stretch>
        </p:blipFill>
        <p:spPr bwMode="auto">
          <a:xfrm>
            <a:off x="4612481" y="6011883"/>
            <a:ext cx="497020" cy="346075"/>
          </a:xfrm>
          <a:prstGeom prst="rect">
            <a:avLst/>
          </a:prstGeom>
          <a:noFill/>
          <a:ln w="9525">
            <a:noFill/>
            <a:miter lim="800000"/>
            <a:headEnd/>
            <a:tailEnd/>
          </a:ln>
        </p:spPr>
      </p:pic>
      <p:pic>
        <p:nvPicPr>
          <p:cNvPr id="3097" name="Picture 42" descr="Cow"/>
          <p:cNvPicPr>
            <a:picLocks noChangeAspect="1" noChangeArrowheads="1"/>
          </p:cNvPicPr>
          <p:nvPr/>
        </p:nvPicPr>
        <p:blipFill>
          <a:blip r:embed="rId7"/>
          <a:srcRect/>
          <a:stretch>
            <a:fillRect/>
          </a:stretch>
        </p:blipFill>
        <p:spPr bwMode="auto">
          <a:xfrm>
            <a:off x="3268277" y="3786190"/>
            <a:ext cx="3327797" cy="701675"/>
          </a:xfrm>
          <a:prstGeom prst="rect">
            <a:avLst/>
          </a:prstGeom>
          <a:noFill/>
          <a:ln w="9525">
            <a:noFill/>
            <a:miter lim="800000"/>
            <a:headEnd/>
            <a:tailEnd/>
          </a:ln>
        </p:spPr>
      </p:pic>
      <p:sp>
        <p:nvSpPr>
          <p:cNvPr id="3098" name="TextBox 28"/>
          <p:cNvSpPr txBox="1">
            <a:spLocks noChangeArrowheads="1"/>
          </p:cNvSpPr>
          <p:nvPr/>
        </p:nvSpPr>
        <p:spPr bwMode="auto">
          <a:xfrm>
            <a:off x="6738950" y="2783373"/>
            <a:ext cx="3018256" cy="3431709"/>
          </a:xfrm>
          <a:prstGeom prst="rect">
            <a:avLst/>
          </a:prstGeom>
          <a:noFill/>
          <a:ln w="9525">
            <a:noFill/>
            <a:miter lim="800000"/>
            <a:headEnd/>
            <a:tailEnd/>
          </a:ln>
        </p:spPr>
        <p:txBody>
          <a:bodyPr wrap="square">
            <a:spAutoFit/>
          </a:bodyPr>
          <a:lstStyle/>
          <a:p>
            <a:pPr algn="just" defTabSz="365760">
              <a:tabLst>
                <a:tab pos="274320" algn="l"/>
              </a:tabLst>
            </a:pPr>
            <a:r>
              <a:rPr lang="en-US" altLang="ja-JP" sz="1000" b="1" dirty="0" smtClean="0">
                <a:solidFill>
                  <a:srgbClr val="224E50"/>
                </a:solidFill>
              </a:rPr>
              <a:t>What Is Resilience?</a:t>
            </a:r>
          </a:p>
          <a:p>
            <a:pPr algn="just" defTabSz="365760">
              <a:tabLst>
                <a:tab pos="274320" algn="l"/>
              </a:tabLst>
            </a:pPr>
            <a:r>
              <a:rPr lang="en-US" altLang="ja-JP" sz="900" dirty="0" smtClean="0"/>
              <a:t>	</a:t>
            </a:r>
          </a:p>
          <a:p>
            <a:pPr algn="just" defTabSz="365760">
              <a:tabLst>
                <a:tab pos="274320" algn="l"/>
              </a:tabLst>
            </a:pPr>
            <a:r>
              <a:rPr lang="en-US" sz="900" dirty="0" smtClean="0"/>
              <a:t>Protecting human security of people in the Semi-Arid Tropics (SAT) where people largely depend </a:t>
            </a:r>
            <a:r>
              <a:rPr lang="en-US" sz="900" dirty="0" smtClean="0"/>
              <a:t>on vulnerable </a:t>
            </a:r>
            <a:r>
              <a:rPr lang="en-US" sz="900" dirty="0" smtClean="0"/>
              <a:t>rain-fed agricultural production systems is an acute issue. Once affected by environmental variability such as climatic or socio-economic shocks, people/households whose livelihood and agricultural production is highly dependent on a natural-resource base need to have an ability to cope and recover to the original pre-shock condition. This ability to withstand shocks without losing its functions and structure and ability to return to its original condition is resilience. Therefore, reducing vulnerability and enhancing resilience are keys to enhance human security of the region. In order to examine the resilience of household in SAT, the resilience of social and ecological system must be jointly considered as an integrated system. We consider resilience </a:t>
            </a:r>
            <a:r>
              <a:rPr lang="en-US" sz="900" b="1" i="1" dirty="0" smtClean="0"/>
              <a:t>to</a:t>
            </a:r>
            <a:r>
              <a:rPr lang="en-US" sz="900" dirty="0" smtClean="0"/>
              <a:t> environmental variability, such as drought and flood, and social changes. We consider resilience </a:t>
            </a:r>
            <a:r>
              <a:rPr lang="en-US" sz="900" i="1" dirty="0" smtClean="0"/>
              <a:t>f</a:t>
            </a:r>
            <a:r>
              <a:rPr lang="en-US" sz="900" b="1" i="1" dirty="0" smtClean="0"/>
              <a:t>or</a:t>
            </a:r>
            <a:r>
              <a:rPr lang="en-US" sz="900" dirty="0" smtClean="0"/>
              <a:t> protecting human security, i.e. survival, livelihoods and dignity. Finally we consider resilience </a:t>
            </a:r>
            <a:r>
              <a:rPr lang="en-US" sz="900" b="1" i="1" dirty="0" smtClean="0"/>
              <a:t>of</a:t>
            </a:r>
            <a:r>
              <a:rPr lang="en-US" sz="900" dirty="0" smtClean="0"/>
              <a:t> food supply and consumption, health status, agricultural production and livelihoods.</a:t>
            </a:r>
            <a:endParaRPr lang="en-US" altLang="ja-JP" sz="9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514</Words>
  <Application>Microsoft Office PowerPoint</Application>
  <PresentationFormat>A4 Paper (210x297 mm)</PresentationFormat>
  <Paragraphs>54</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標準デザイン</vt:lpstr>
      <vt:lpstr>For An Enhancement of Farmer’s Resilience in Zambia and SAT Region</vt:lpstr>
      <vt:lpstr>Vulnerability and Resilience of Social-Ecological Systems</vt:lpstr>
    </vt:vector>
  </TitlesOfParts>
  <Company>RIHN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Vulnerability and Resilience of Social-Ecological Systems</dc:title>
  <dc:creator>zak</dc:creator>
  <cp:lastModifiedBy>Admin</cp:lastModifiedBy>
  <cp:revision>55</cp:revision>
  <dcterms:created xsi:type="dcterms:W3CDTF">2009-02-27T08:37:42Z</dcterms:created>
  <dcterms:modified xsi:type="dcterms:W3CDTF">2009-05-22T10:22:50Z</dcterms:modified>
</cp:coreProperties>
</file>